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56" r:id="rId2"/>
    <p:sldId id="257" r:id="rId3"/>
    <p:sldId id="258" r:id="rId4"/>
    <p:sldId id="259" r:id="rId5"/>
    <p:sldId id="265" r:id="rId6"/>
    <p:sldId id="260" r:id="rId7"/>
    <p:sldId id="261" r:id="rId8"/>
    <p:sldId id="262" r:id="rId9"/>
    <p:sldId id="263" r:id="rId10"/>
    <p:sldId id="264"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8" autoAdjust="0"/>
    <p:restoredTop sz="86391" autoAdjust="0"/>
  </p:normalViewPr>
  <p:slideViewPr>
    <p:cSldViewPr snapToGrid="0">
      <p:cViewPr>
        <p:scale>
          <a:sx n="102" d="100"/>
          <a:sy n="102" d="100"/>
        </p:scale>
        <p:origin x="1446" y="-78"/>
      </p:cViewPr>
      <p:guideLst>
        <p:guide orient="horz" pos="2160"/>
        <p:guide pos="3840"/>
      </p:guideLst>
    </p:cSldViewPr>
  </p:slideViewPr>
  <p:outlineViewPr>
    <p:cViewPr>
      <p:scale>
        <a:sx n="33" d="100"/>
        <a:sy n="33" d="100"/>
      </p:scale>
      <p:origin x="48" y="94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BC55C1-CB2E-4F1E-BED2-C57DA4D0BF8F}"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F6999-CFA7-4187-A1B3-DF16829B47BC}" type="slidenum">
              <a:rPr lang="en-US" smtClean="0"/>
              <a:t>‹#›</a:t>
            </a:fld>
            <a:endParaRPr lang="en-US"/>
          </a:p>
        </p:txBody>
      </p:sp>
    </p:spTree>
    <p:extLst>
      <p:ext uri="{BB962C8B-B14F-4D97-AF65-F5344CB8AC3E}">
        <p14:creationId xmlns:p14="http://schemas.microsoft.com/office/powerpoint/2010/main" val="3337379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BC55C1-CB2E-4F1E-BED2-C57DA4D0BF8F}"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F6999-CFA7-4187-A1B3-DF16829B47BC}" type="slidenum">
              <a:rPr lang="en-US" smtClean="0"/>
              <a:t>‹#›</a:t>
            </a:fld>
            <a:endParaRPr lang="en-US"/>
          </a:p>
        </p:txBody>
      </p:sp>
    </p:spTree>
    <p:extLst>
      <p:ext uri="{BB962C8B-B14F-4D97-AF65-F5344CB8AC3E}">
        <p14:creationId xmlns:p14="http://schemas.microsoft.com/office/powerpoint/2010/main" val="36866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BC55C1-CB2E-4F1E-BED2-C57DA4D0BF8F}"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F6999-CFA7-4187-A1B3-DF16829B47B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69128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BC55C1-CB2E-4F1E-BED2-C57DA4D0BF8F}"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F6999-CFA7-4187-A1B3-DF16829B47BC}" type="slidenum">
              <a:rPr lang="en-US" smtClean="0"/>
              <a:t>‹#›</a:t>
            </a:fld>
            <a:endParaRPr lang="en-US"/>
          </a:p>
        </p:txBody>
      </p:sp>
    </p:spTree>
    <p:extLst>
      <p:ext uri="{BB962C8B-B14F-4D97-AF65-F5344CB8AC3E}">
        <p14:creationId xmlns:p14="http://schemas.microsoft.com/office/powerpoint/2010/main" val="2492091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BC55C1-CB2E-4F1E-BED2-C57DA4D0BF8F}"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F6999-CFA7-4187-A1B3-DF16829B47B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24718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BC55C1-CB2E-4F1E-BED2-C57DA4D0BF8F}"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F6999-CFA7-4187-A1B3-DF16829B47BC}" type="slidenum">
              <a:rPr lang="en-US" smtClean="0"/>
              <a:t>‹#›</a:t>
            </a:fld>
            <a:endParaRPr lang="en-US"/>
          </a:p>
        </p:txBody>
      </p:sp>
    </p:spTree>
    <p:extLst>
      <p:ext uri="{BB962C8B-B14F-4D97-AF65-F5344CB8AC3E}">
        <p14:creationId xmlns:p14="http://schemas.microsoft.com/office/powerpoint/2010/main" val="2811373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BC55C1-CB2E-4F1E-BED2-C57DA4D0BF8F}"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F6999-CFA7-4187-A1B3-DF16829B47BC}" type="slidenum">
              <a:rPr lang="en-US" smtClean="0"/>
              <a:t>‹#›</a:t>
            </a:fld>
            <a:endParaRPr lang="en-US"/>
          </a:p>
        </p:txBody>
      </p:sp>
    </p:spTree>
    <p:extLst>
      <p:ext uri="{BB962C8B-B14F-4D97-AF65-F5344CB8AC3E}">
        <p14:creationId xmlns:p14="http://schemas.microsoft.com/office/powerpoint/2010/main" val="10523050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BC55C1-CB2E-4F1E-BED2-C57DA4D0BF8F}"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F6999-CFA7-4187-A1B3-DF16829B47BC}" type="slidenum">
              <a:rPr lang="en-US" smtClean="0"/>
              <a:t>‹#›</a:t>
            </a:fld>
            <a:endParaRPr lang="en-US"/>
          </a:p>
        </p:txBody>
      </p:sp>
    </p:spTree>
    <p:extLst>
      <p:ext uri="{BB962C8B-B14F-4D97-AF65-F5344CB8AC3E}">
        <p14:creationId xmlns:p14="http://schemas.microsoft.com/office/powerpoint/2010/main" val="909246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BC55C1-CB2E-4F1E-BED2-C57DA4D0BF8F}"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F6999-CFA7-4187-A1B3-DF16829B47BC}" type="slidenum">
              <a:rPr lang="en-US" smtClean="0"/>
              <a:t>‹#›</a:t>
            </a:fld>
            <a:endParaRPr lang="en-US"/>
          </a:p>
        </p:txBody>
      </p:sp>
    </p:spTree>
    <p:extLst>
      <p:ext uri="{BB962C8B-B14F-4D97-AF65-F5344CB8AC3E}">
        <p14:creationId xmlns:p14="http://schemas.microsoft.com/office/powerpoint/2010/main" val="390409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BC55C1-CB2E-4F1E-BED2-C57DA4D0BF8F}"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F6999-CFA7-4187-A1B3-DF16829B47BC}" type="slidenum">
              <a:rPr lang="en-US" smtClean="0"/>
              <a:t>‹#›</a:t>
            </a:fld>
            <a:endParaRPr lang="en-US"/>
          </a:p>
        </p:txBody>
      </p:sp>
    </p:spTree>
    <p:extLst>
      <p:ext uri="{BB962C8B-B14F-4D97-AF65-F5344CB8AC3E}">
        <p14:creationId xmlns:p14="http://schemas.microsoft.com/office/powerpoint/2010/main" val="2547807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BC55C1-CB2E-4F1E-BED2-C57DA4D0BF8F}"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EF6999-CFA7-4187-A1B3-DF16829B47BC}" type="slidenum">
              <a:rPr lang="en-US" smtClean="0"/>
              <a:t>‹#›</a:t>
            </a:fld>
            <a:endParaRPr lang="en-US"/>
          </a:p>
        </p:txBody>
      </p:sp>
    </p:spTree>
    <p:extLst>
      <p:ext uri="{BB962C8B-B14F-4D97-AF65-F5344CB8AC3E}">
        <p14:creationId xmlns:p14="http://schemas.microsoft.com/office/powerpoint/2010/main" val="3642303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BC55C1-CB2E-4F1E-BED2-C57DA4D0BF8F}" type="datetimeFigureOut">
              <a:rPr lang="en-US" smtClean="0"/>
              <a:t>4/18/2017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EF6999-CFA7-4187-A1B3-DF16829B47BC}" type="slidenum">
              <a:rPr lang="en-US" smtClean="0"/>
              <a:t>‹#›</a:t>
            </a:fld>
            <a:endParaRPr lang="en-US"/>
          </a:p>
        </p:txBody>
      </p:sp>
    </p:spTree>
    <p:extLst>
      <p:ext uri="{BB962C8B-B14F-4D97-AF65-F5344CB8AC3E}">
        <p14:creationId xmlns:p14="http://schemas.microsoft.com/office/powerpoint/2010/main" val="114070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BC55C1-CB2E-4F1E-BED2-C57DA4D0BF8F}" type="datetimeFigureOut">
              <a:rPr lang="en-US" smtClean="0"/>
              <a:t>4/18/2017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EF6999-CFA7-4187-A1B3-DF16829B47BC}" type="slidenum">
              <a:rPr lang="en-US" smtClean="0"/>
              <a:t>‹#›</a:t>
            </a:fld>
            <a:endParaRPr lang="en-US"/>
          </a:p>
        </p:txBody>
      </p:sp>
    </p:spTree>
    <p:extLst>
      <p:ext uri="{BB962C8B-B14F-4D97-AF65-F5344CB8AC3E}">
        <p14:creationId xmlns:p14="http://schemas.microsoft.com/office/powerpoint/2010/main" val="1591496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BC55C1-CB2E-4F1E-BED2-C57DA4D0BF8F}" type="datetimeFigureOut">
              <a:rPr lang="en-US" smtClean="0"/>
              <a:t>4/18/2017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EF6999-CFA7-4187-A1B3-DF16829B47BC}" type="slidenum">
              <a:rPr lang="en-US" smtClean="0"/>
              <a:t>‹#›</a:t>
            </a:fld>
            <a:endParaRPr lang="en-US"/>
          </a:p>
        </p:txBody>
      </p:sp>
    </p:spTree>
    <p:extLst>
      <p:ext uri="{BB962C8B-B14F-4D97-AF65-F5344CB8AC3E}">
        <p14:creationId xmlns:p14="http://schemas.microsoft.com/office/powerpoint/2010/main" val="2779191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BC55C1-CB2E-4F1E-BED2-C57DA4D0BF8F}"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EF6999-CFA7-4187-A1B3-DF16829B47BC}" type="slidenum">
              <a:rPr lang="en-US" smtClean="0"/>
              <a:t>‹#›</a:t>
            </a:fld>
            <a:endParaRPr lang="en-US"/>
          </a:p>
        </p:txBody>
      </p:sp>
    </p:spTree>
    <p:extLst>
      <p:ext uri="{BB962C8B-B14F-4D97-AF65-F5344CB8AC3E}">
        <p14:creationId xmlns:p14="http://schemas.microsoft.com/office/powerpoint/2010/main" val="2586194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EF6999-CFA7-4187-A1B3-DF16829B47BC}" type="slidenum">
              <a:rPr lang="en-US" smtClean="0"/>
              <a:t>‹#›</a:t>
            </a:fld>
            <a:endParaRPr lang="en-US"/>
          </a:p>
        </p:txBody>
      </p:sp>
      <p:sp>
        <p:nvSpPr>
          <p:cNvPr id="5" name="Date Placeholder 4"/>
          <p:cNvSpPr>
            <a:spLocks noGrp="1"/>
          </p:cNvSpPr>
          <p:nvPr>
            <p:ph type="dt" sz="half" idx="10"/>
          </p:nvPr>
        </p:nvSpPr>
        <p:spPr/>
        <p:txBody>
          <a:bodyPr/>
          <a:lstStyle/>
          <a:p>
            <a:fld id="{49BC55C1-CB2E-4F1E-BED2-C57DA4D0BF8F}" type="datetimeFigureOut">
              <a:rPr lang="en-US" smtClean="0"/>
              <a:t>4/18/2017</a:t>
            </a:fld>
            <a:endParaRPr lang="en-US"/>
          </a:p>
        </p:txBody>
      </p:sp>
    </p:spTree>
    <p:extLst>
      <p:ext uri="{BB962C8B-B14F-4D97-AF65-F5344CB8AC3E}">
        <p14:creationId xmlns:p14="http://schemas.microsoft.com/office/powerpoint/2010/main" val="3932650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9BC55C1-CB2E-4F1E-BED2-C57DA4D0BF8F}" type="datetimeFigureOut">
              <a:rPr lang="en-US" smtClean="0"/>
              <a:t>4/18/2017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9EF6999-CFA7-4187-A1B3-DF16829B47BC}" type="slidenum">
              <a:rPr lang="en-US" smtClean="0"/>
              <a:t>‹#›</a:t>
            </a:fld>
            <a:endParaRPr lang="en-US"/>
          </a:p>
        </p:txBody>
      </p:sp>
    </p:spTree>
    <p:extLst>
      <p:ext uri="{BB962C8B-B14F-4D97-AF65-F5344CB8AC3E}">
        <p14:creationId xmlns:p14="http://schemas.microsoft.com/office/powerpoint/2010/main" val="595340069"/>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mailto:Jeanine.posey@flhealth.gov"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hyperlink" Target="https://www.federalregister.gov/public-inspec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6632" y="584461"/>
            <a:ext cx="8616098" cy="2554665"/>
          </a:xfrm>
        </p:spPr>
        <p:txBody>
          <a:bodyPr>
            <a:normAutofit fontScale="90000"/>
          </a:bodyPr>
          <a:lstStyle/>
          <a:p>
            <a:r>
              <a:rPr lang="en-US" b="1" dirty="0">
                <a:latin typeface="Arial" panose="020B0604020202020204" pitchFamily="34" charset="0"/>
                <a:cs typeface="Arial" panose="020B0604020202020204" pitchFamily="34" charset="0"/>
              </a:rPr>
              <a:t>Understanding the Centers for Medicare &amp; Medicaid Services (CMS) Rule</a:t>
            </a:r>
          </a:p>
        </p:txBody>
      </p:sp>
      <p:sp>
        <p:nvSpPr>
          <p:cNvPr id="3" name="Subtitle 2"/>
          <p:cNvSpPr>
            <a:spLocks noGrp="1"/>
          </p:cNvSpPr>
          <p:nvPr>
            <p:ph type="subTitle" idx="1"/>
          </p:nvPr>
        </p:nvSpPr>
        <p:spPr>
          <a:xfrm>
            <a:off x="1369367" y="3407543"/>
            <a:ext cx="8453363" cy="1696824"/>
          </a:xfrm>
        </p:spPr>
        <p:txBody>
          <a:bodyPr>
            <a:noAutofit/>
          </a:bodyPr>
          <a:lstStyle/>
          <a:p>
            <a:r>
              <a:rPr lang="en-US" b="1" dirty="0">
                <a:latin typeface="Arial Black" panose="020B0A04020102020204" pitchFamily="34" charset="0"/>
              </a:rPr>
              <a:t>January 19, 2017</a:t>
            </a:r>
          </a:p>
          <a:p>
            <a:endParaRPr lang="en-US" b="1" dirty="0">
              <a:latin typeface="Arial Black" panose="020B0A04020102020204" pitchFamily="34" charset="0"/>
            </a:endParaRPr>
          </a:p>
          <a:p>
            <a:r>
              <a:rPr lang="en-US" b="1" dirty="0">
                <a:latin typeface="Arial Black" panose="020B0A04020102020204" pitchFamily="34" charset="0"/>
              </a:rPr>
              <a:t>Jeanine Posey</a:t>
            </a:r>
          </a:p>
          <a:p>
            <a:r>
              <a:rPr lang="en-US" b="1" dirty="0">
                <a:latin typeface="Arial Black" panose="020B0A04020102020204" pitchFamily="34" charset="0"/>
              </a:rPr>
              <a:t>Florida Department of Health</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22730" y="5275816"/>
            <a:ext cx="1121229" cy="1274773"/>
          </a:xfrm>
          <a:prstGeom prst="rect">
            <a:avLst/>
          </a:prstGeom>
        </p:spPr>
      </p:pic>
    </p:spTree>
    <p:extLst>
      <p:ext uri="{BB962C8B-B14F-4D97-AF65-F5344CB8AC3E}">
        <p14:creationId xmlns:p14="http://schemas.microsoft.com/office/powerpoint/2010/main" val="167221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4212" y="812305"/>
            <a:ext cx="7695386" cy="5949321"/>
          </a:xfrm>
          <a:prstGeom prst="rect">
            <a:avLst/>
          </a:prstGeom>
        </p:spPr>
        <p:txBody>
          <a:bodyPr wrap="square">
            <a:spAutoFit/>
          </a:bodyPr>
          <a:lstStyle/>
          <a:p>
            <a:pPr lvl="0">
              <a:spcBef>
                <a:spcPct val="20000"/>
              </a:spcBef>
              <a:spcAft>
                <a:spcPts val="600"/>
              </a:spcAft>
              <a:buClr>
                <a:prstClr val="white"/>
              </a:buClr>
              <a:buSzPct val="80000"/>
            </a:pPr>
            <a:r>
              <a:rPr lang="en-US" sz="2400" dirty="0">
                <a:solidFill>
                  <a:srgbClr val="146194">
                    <a:lumMod val="75000"/>
                  </a:srgbClr>
                </a:solidFill>
                <a:latin typeface="Arial" panose="020B0604020202020204" pitchFamily="34" charset="0"/>
                <a:cs typeface="Arial" panose="020B0604020202020204" pitchFamily="34" charset="0"/>
              </a:rPr>
              <a:t>10. Transplant Centers</a:t>
            </a:r>
          </a:p>
          <a:p>
            <a:pPr lvl="0">
              <a:spcBef>
                <a:spcPct val="20000"/>
              </a:spcBef>
              <a:spcAft>
                <a:spcPts val="600"/>
              </a:spcAft>
              <a:buClr>
                <a:prstClr val="white"/>
              </a:buClr>
              <a:buSzPct val="80000"/>
            </a:pPr>
            <a:r>
              <a:rPr lang="en-US" sz="2400" dirty="0">
                <a:solidFill>
                  <a:srgbClr val="146194">
                    <a:lumMod val="75000"/>
                  </a:srgbClr>
                </a:solidFill>
                <a:latin typeface="Arial" panose="020B0604020202020204" pitchFamily="34" charset="0"/>
                <a:cs typeface="Arial" panose="020B0604020202020204" pitchFamily="34" charset="0"/>
              </a:rPr>
              <a:t>11. Religious Nonmedical Health Care Institutions (RNHCIs)</a:t>
            </a:r>
          </a:p>
          <a:p>
            <a:pPr lvl="0">
              <a:spcBef>
                <a:spcPct val="20000"/>
              </a:spcBef>
              <a:spcAft>
                <a:spcPts val="600"/>
              </a:spcAft>
              <a:buClr>
                <a:prstClr val="white"/>
              </a:buClr>
              <a:buSzPct val="80000"/>
            </a:pPr>
            <a:r>
              <a:rPr lang="en-US" sz="2400" dirty="0">
                <a:solidFill>
                  <a:srgbClr val="146194">
                    <a:lumMod val="75000"/>
                  </a:srgbClr>
                </a:solidFill>
                <a:latin typeface="Arial" panose="020B0604020202020204" pitchFamily="34" charset="0"/>
                <a:cs typeface="Arial" panose="020B0604020202020204" pitchFamily="34" charset="0"/>
              </a:rPr>
              <a:t>12. Intermediate Care Facilities for Individuals with Intellectual Disabilities 	(ICF/IID)</a:t>
            </a:r>
          </a:p>
          <a:p>
            <a:pPr lvl="0">
              <a:spcBef>
                <a:spcPct val="20000"/>
              </a:spcBef>
              <a:spcAft>
                <a:spcPts val="600"/>
              </a:spcAft>
              <a:buClr>
                <a:prstClr val="white"/>
              </a:buClr>
              <a:buSzPct val="80000"/>
            </a:pPr>
            <a:r>
              <a:rPr lang="en-US" sz="2400" dirty="0">
                <a:solidFill>
                  <a:srgbClr val="146194">
                    <a:lumMod val="75000"/>
                  </a:srgbClr>
                </a:solidFill>
                <a:latin typeface="Arial" panose="020B0604020202020204" pitchFamily="34" charset="0"/>
                <a:cs typeface="Arial" panose="020B0604020202020204" pitchFamily="34" charset="0"/>
              </a:rPr>
              <a:t>13. Clinics, Rehab. Agencies, &amp; Public Health Agencies as Providers of Outpatient Physical Therapy &amp; Speech Language Pathology Services</a:t>
            </a:r>
          </a:p>
          <a:p>
            <a:pPr lvl="0">
              <a:spcBef>
                <a:spcPct val="20000"/>
              </a:spcBef>
              <a:spcAft>
                <a:spcPts val="600"/>
              </a:spcAft>
              <a:buClr>
                <a:prstClr val="white"/>
              </a:buClr>
              <a:buSzPct val="80000"/>
            </a:pPr>
            <a:r>
              <a:rPr lang="en-US" sz="2400" dirty="0">
                <a:solidFill>
                  <a:srgbClr val="146194">
                    <a:lumMod val="75000"/>
                  </a:srgbClr>
                </a:solidFill>
                <a:latin typeface="Arial" panose="020B0604020202020204" pitchFamily="34" charset="0"/>
                <a:cs typeface="Arial" panose="020B0604020202020204" pitchFamily="34" charset="0"/>
              </a:rPr>
              <a:t>14. Comprehensive Outpatient Rehabilitation Facilities (CORFs)</a:t>
            </a:r>
          </a:p>
          <a:p>
            <a:pPr lvl="0">
              <a:spcBef>
                <a:spcPct val="20000"/>
              </a:spcBef>
              <a:spcAft>
                <a:spcPts val="600"/>
              </a:spcAft>
              <a:buClr>
                <a:prstClr val="white"/>
              </a:buClr>
              <a:buSzPct val="80000"/>
            </a:pPr>
            <a:r>
              <a:rPr lang="en-US" sz="2400" dirty="0">
                <a:solidFill>
                  <a:srgbClr val="146194">
                    <a:lumMod val="75000"/>
                  </a:srgbClr>
                </a:solidFill>
                <a:latin typeface="Arial" panose="020B0604020202020204" pitchFamily="34" charset="0"/>
                <a:cs typeface="Arial" panose="020B0604020202020204" pitchFamily="34" charset="0"/>
              </a:rPr>
              <a:t>15. Community Mental Health Centers (CMHCs)</a:t>
            </a:r>
          </a:p>
          <a:p>
            <a:pPr lvl="0">
              <a:spcBef>
                <a:spcPct val="20000"/>
              </a:spcBef>
              <a:spcAft>
                <a:spcPts val="600"/>
              </a:spcAft>
              <a:buClr>
                <a:prstClr val="white"/>
              </a:buClr>
              <a:buSzPct val="80000"/>
            </a:pPr>
            <a:r>
              <a:rPr lang="en-US" sz="2400" dirty="0">
                <a:solidFill>
                  <a:srgbClr val="146194">
                    <a:lumMod val="75000"/>
                  </a:srgbClr>
                </a:solidFill>
                <a:latin typeface="Arial" panose="020B0604020202020204" pitchFamily="34" charset="0"/>
                <a:cs typeface="Arial" panose="020B0604020202020204" pitchFamily="34" charset="0"/>
              </a:rPr>
              <a:t>16. Organ Procurement Organizations (OPOs)</a:t>
            </a:r>
          </a:p>
          <a:p>
            <a:pPr lvl="0">
              <a:spcBef>
                <a:spcPct val="20000"/>
              </a:spcBef>
              <a:spcAft>
                <a:spcPts val="600"/>
              </a:spcAft>
              <a:buClr>
                <a:prstClr val="white"/>
              </a:buClr>
              <a:buSzPct val="80000"/>
            </a:pPr>
            <a:r>
              <a:rPr lang="en-US" sz="2400" dirty="0">
                <a:solidFill>
                  <a:srgbClr val="146194">
                    <a:lumMod val="75000"/>
                  </a:srgbClr>
                </a:solidFill>
                <a:latin typeface="Arial" panose="020B0604020202020204" pitchFamily="34" charset="0"/>
                <a:cs typeface="Arial" panose="020B0604020202020204" pitchFamily="34" charset="0"/>
              </a:rPr>
              <a:t>17. End-Stage Rental Disease (ESRD) Facilities     </a:t>
            </a:r>
          </a:p>
        </p:txBody>
      </p:sp>
      <p:sp>
        <p:nvSpPr>
          <p:cNvPr id="5" name="Title 4"/>
          <p:cNvSpPr>
            <a:spLocks noGrp="1"/>
          </p:cNvSpPr>
          <p:nvPr>
            <p:ph type="title"/>
          </p:nvPr>
        </p:nvSpPr>
        <p:spPr>
          <a:xfrm>
            <a:off x="684211" y="84841"/>
            <a:ext cx="8843509" cy="1025501"/>
          </a:xfrm>
        </p:spPr>
        <p:txBody>
          <a:bodyPr>
            <a:normAutofit fontScale="90000"/>
          </a:bodyPr>
          <a:lstStyle/>
          <a:p>
            <a:r>
              <a:rPr lang="en-US" sz="3200" b="1" dirty="0">
                <a:latin typeface="Arial" panose="020B0604020202020204" pitchFamily="34" charset="0"/>
                <a:cs typeface="Arial" panose="020B0604020202020204" pitchFamily="34" charset="0"/>
              </a:rPr>
              <a:t>Categories of Providers and Suppliers (cont.)</a:t>
            </a:r>
          </a:p>
        </p:txBody>
      </p:sp>
    </p:spTree>
    <p:extLst>
      <p:ext uri="{BB962C8B-B14F-4D97-AF65-F5344CB8AC3E}">
        <p14:creationId xmlns:p14="http://schemas.microsoft.com/office/powerpoint/2010/main" val="2359145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3856" y="323850"/>
            <a:ext cx="7527773" cy="1251857"/>
          </a:xfrm>
        </p:spPr>
        <p:txBody>
          <a:bodyPr>
            <a:normAutofit/>
          </a:bodyPr>
          <a:lstStyle/>
          <a:p>
            <a:r>
              <a:rPr lang="en-US" sz="3200" b="1" dirty="0">
                <a:latin typeface="Arial" panose="020B0604020202020204" pitchFamily="34" charset="0"/>
                <a:cs typeface="Arial" panose="020B0604020202020204" pitchFamily="34" charset="0"/>
              </a:rPr>
              <a:t>HPP Grantees and Their Sub-Recipients May:</a:t>
            </a:r>
            <a:endParaRPr lang="en-US" sz="3200" b="1" dirty="0"/>
          </a:p>
        </p:txBody>
      </p:sp>
      <p:sp>
        <p:nvSpPr>
          <p:cNvPr id="4" name="Content Placeholder 3"/>
          <p:cNvSpPr>
            <a:spLocks noGrp="1"/>
          </p:cNvSpPr>
          <p:nvPr>
            <p:ph idx="1"/>
          </p:nvPr>
        </p:nvSpPr>
        <p:spPr>
          <a:xfrm>
            <a:off x="603856" y="1861457"/>
            <a:ext cx="8596668" cy="4460647"/>
          </a:xfrm>
        </p:spPr>
        <p:txBody>
          <a:bodyPr>
            <a:noAutofit/>
          </a:bodyPr>
          <a:lstStyle/>
          <a:p>
            <a:r>
              <a:rPr lang="en-US" sz="2800" dirty="0">
                <a:latin typeface="Arial" panose="020B0604020202020204" pitchFamily="34" charset="0"/>
                <a:cs typeface="Arial" panose="020B0604020202020204" pitchFamily="34" charset="0"/>
              </a:rPr>
              <a:t>Provide funding to individual hospitals or other health care entities, as long as the funding is used for activities to advance regional, HCC, or health care system-wide priorities, and are in line with ASPR’s four health care preparedness and response capabilities. </a:t>
            </a:r>
          </a:p>
          <a:p>
            <a:r>
              <a:rPr lang="en-US" sz="2800" dirty="0">
                <a:latin typeface="Arial" panose="020B0604020202020204" pitchFamily="34" charset="0"/>
                <a:cs typeface="Arial" panose="020B0604020202020204" pitchFamily="34" charset="0"/>
              </a:rPr>
              <a:t>Coalitions should support other preparedness efforts, HOWEVER, funding to individual health care entities is </a:t>
            </a:r>
            <a:r>
              <a:rPr lang="en-US" sz="2800" b="1" dirty="0">
                <a:latin typeface="Arial" panose="020B0604020202020204" pitchFamily="34" charset="0"/>
                <a:cs typeface="Arial" panose="020B0604020202020204" pitchFamily="34" charset="0"/>
              </a:rPr>
              <a:t>not </a:t>
            </a:r>
            <a:r>
              <a:rPr lang="en-US" sz="2800" dirty="0">
                <a:latin typeface="Arial" panose="020B0604020202020204" pitchFamily="34" charset="0"/>
                <a:cs typeface="Arial" panose="020B0604020202020204" pitchFamily="34" charset="0"/>
              </a:rPr>
              <a:t>permitted to be used to meet CMS </a:t>
            </a:r>
            <a:r>
              <a:rPr lang="en-US" sz="2800" dirty="0" err="1">
                <a:latin typeface="Arial" panose="020B0604020202020204" pitchFamily="34" charset="0"/>
                <a:cs typeface="Arial" panose="020B0604020202020204" pitchFamily="34" charset="0"/>
              </a:rPr>
              <a:t>CoPs</a:t>
            </a:r>
            <a:r>
              <a:rPr lang="en-US" sz="2800" dirty="0">
                <a:latin typeface="Arial" panose="020B0604020202020204" pitchFamily="34" charset="0"/>
                <a:cs typeface="Arial" panose="020B0604020202020204" pitchFamily="34" charset="0"/>
              </a:rPr>
              <a:t>, including for the CMS EP Rule. </a:t>
            </a:r>
          </a:p>
        </p:txBody>
      </p:sp>
    </p:spTree>
    <p:extLst>
      <p:ext uri="{BB962C8B-B14F-4D97-AF65-F5344CB8AC3E}">
        <p14:creationId xmlns:p14="http://schemas.microsoft.com/office/powerpoint/2010/main" val="3710194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0243"/>
            <a:ext cx="8596668" cy="1289957"/>
          </a:xfrm>
        </p:spPr>
        <p:txBody>
          <a:bodyPr>
            <a:normAutofit/>
          </a:bodyPr>
          <a:lstStyle/>
          <a:p>
            <a:r>
              <a:rPr lang="en-US" sz="3200" b="1" dirty="0">
                <a:latin typeface="Arial" panose="020B0604020202020204" pitchFamily="34" charset="0"/>
                <a:cs typeface="Arial" panose="020B0604020202020204" pitchFamily="34" charset="0"/>
              </a:rPr>
              <a:t>HCCs Should Expect Health Care Entities to Ask for Assistance with:</a:t>
            </a:r>
          </a:p>
        </p:txBody>
      </p:sp>
      <p:sp>
        <p:nvSpPr>
          <p:cNvPr id="3" name="Content Placeholder 2"/>
          <p:cNvSpPr>
            <a:spLocks noGrp="1"/>
          </p:cNvSpPr>
          <p:nvPr>
            <p:ph idx="1"/>
          </p:nvPr>
        </p:nvSpPr>
        <p:spPr>
          <a:xfrm>
            <a:off x="677334" y="1515611"/>
            <a:ext cx="8596668" cy="4509632"/>
          </a:xfrm>
        </p:spPr>
        <p:txBody>
          <a:bodyPr/>
          <a:lstStyle/>
          <a:p>
            <a:endParaRPr lang="en-US" dirty="0"/>
          </a:p>
          <a:p>
            <a:r>
              <a:rPr lang="en-US" sz="2800" dirty="0">
                <a:latin typeface="Arial" panose="020B0604020202020204" pitchFamily="34" charset="0"/>
                <a:cs typeface="Arial" panose="020B0604020202020204" pitchFamily="34" charset="0"/>
              </a:rPr>
              <a:t> Obtaining copies of the coalition or regionally conducted hazard vulnerability analysis or risk assessments (or to be included in future assessments). </a:t>
            </a:r>
          </a:p>
          <a:p>
            <a:r>
              <a:rPr lang="en-US" sz="2800" dirty="0">
                <a:latin typeface="Arial" panose="020B0604020202020204" pitchFamily="34" charset="0"/>
                <a:cs typeface="Arial" panose="020B0604020202020204" pitchFamily="34" charset="0"/>
              </a:rPr>
              <a:t> Identifying examples of plans, policies, and  procedures that are frequently used or accepted by other entities within those coalitions. </a:t>
            </a:r>
          </a:p>
          <a:p>
            <a:endParaRPr lang="en-US" dirty="0"/>
          </a:p>
        </p:txBody>
      </p:sp>
    </p:spTree>
    <p:extLst>
      <p:ext uri="{BB962C8B-B14F-4D97-AF65-F5344CB8AC3E}">
        <p14:creationId xmlns:p14="http://schemas.microsoft.com/office/powerpoint/2010/main" val="3255454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3914"/>
            <a:ext cx="8596668" cy="587829"/>
          </a:xfrm>
        </p:spPr>
        <p:txBody>
          <a:bodyPr>
            <a:normAutofit fontScale="90000"/>
          </a:bodyPr>
          <a:lstStyle/>
          <a:p>
            <a:r>
              <a:rPr lang="en-US" b="1" dirty="0">
                <a:latin typeface="Arial" panose="020B0604020202020204" pitchFamily="34" charset="0"/>
                <a:cs typeface="Arial" panose="020B0604020202020204" pitchFamily="34" charset="0"/>
              </a:rPr>
              <a:t>Assistance (cont.): </a:t>
            </a:r>
          </a:p>
        </p:txBody>
      </p:sp>
      <p:sp>
        <p:nvSpPr>
          <p:cNvPr id="3" name="Content Placeholder 2"/>
          <p:cNvSpPr>
            <a:spLocks noGrp="1"/>
          </p:cNvSpPr>
          <p:nvPr>
            <p:ph idx="1"/>
          </p:nvPr>
        </p:nvSpPr>
        <p:spPr>
          <a:xfrm>
            <a:off x="677334" y="865415"/>
            <a:ext cx="8596668" cy="5175948"/>
          </a:xfrm>
        </p:spPr>
        <p:txBody>
          <a:bodyPr>
            <a:normAutofit/>
          </a:bodyPr>
          <a:lstStyle/>
          <a:p>
            <a:endParaRPr lang="en-US" dirty="0"/>
          </a:p>
          <a:p>
            <a:r>
              <a:rPr lang="en-US" sz="2800" dirty="0">
                <a:latin typeface="Arial" panose="020B0604020202020204" pitchFamily="34" charset="0"/>
                <a:cs typeface="Arial" panose="020B0604020202020204" pitchFamily="34" charset="0"/>
              </a:rPr>
              <a:t> Engaging in training and exercises conducted by   coalitions or coalition members. </a:t>
            </a:r>
          </a:p>
          <a:p>
            <a:r>
              <a:rPr lang="en-US" sz="2800" dirty="0">
                <a:latin typeface="Arial" panose="020B0604020202020204" pitchFamily="34" charset="0"/>
                <a:cs typeface="Arial" panose="020B0604020202020204" pitchFamily="34" charset="0"/>
              </a:rPr>
              <a:t> Exploring participation in or leveraging of shared  services, such as communications systems, patient tracking systems, and other jointly used equipment and supplies. </a:t>
            </a:r>
          </a:p>
          <a:p>
            <a:r>
              <a:rPr lang="en-US" sz="2800" dirty="0">
                <a:latin typeface="Arial" panose="020B0604020202020204" pitchFamily="34" charset="0"/>
                <a:cs typeface="Arial" panose="020B0604020202020204" pitchFamily="34" charset="0"/>
              </a:rPr>
              <a:t>Providing basic information on emergency preparedness and healthcare system preparedness. </a:t>
            </a:r>
          </a:p>
          <a:p>
            <a:endParaRPr lang="en-US" dirty="0"/>
          </a:p>
        </p:txBody>
      </p:sp>
    </p:spTree>
    <p:extLst>
      <p:ext uri="{BB962C8B-B14F-4D97-AF65-F5344CB8AC3E}">
        <p14:creationId xmlns:p14="http://schemas.microsoft.com/office/powerpoint/2010/main" val="245370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8601"/>
            <a:ext cx="8596668" cy="636814"/>
          </a:xfrm>
        </p:spPr>
        <p:txBody>
          <a:bodyPr>
            <a:normAutofit fontScale="90000"/>
          </a:bodyPr>
          <a:lstStyle/>
          <a:p>
            <a:r>
              <a:rPr lang="en-US" b="1" dirty="0">
                <a:latin typeface="Arial" panose="020B0604020202020204" pitchFamily="34" charset="0"/>
                <a:cs typeface="Arial" panose="020B0604020202020204" pitchFamily="34" charset="0"/>
              </a:rPr>
              <a:t>More Assistance (cont.):</a:t>
            </a:r>
          </a:p>
        </p:txBody>
      </p:sp>
      <p:sp>
        <p:nvSpPr>
          <p:cNvPr id="3" name="Content Placeholder 2"/>
          <p:cNvSpPr>
            <a:spLocks noGrp="1"/>
          </p:cNvSpPr>
          <p:nvPr>
            <p:ph idx="1"/>
          </p:nvPr>
        </p:nvSpPr>
        <p:spPr>
          <a:xfrm>
            <a:off x="677333" y="1142999"/>
            <a:ext cx="8964687" cy="5347607"/>
          </a:xfrm>
        </p:spPr>
        <p:txBody>
          <a:bodyPr>
            <a:normAutofit lnSpcReduction="10000"/>
          </a:bodyPr>
          <a:lstStyle/>
          <a:p>
            <a:endParaRPr lang="en-US" dirty="0"/>
          </a:p>
          <a:p>
            <a:r>
              <a:rPr lang="en-US" sz="2800" dirty="0">
                <a:latin typeface="Arial" panose="020B0604020202020204" pitchFamily="34" charset="0"/>
                <a:cs typeface="Arial" panose="020B0604020202020204" pitchFamily="34" charset="0"/>
              </a:rPr>
              <a:t>Providing technical assistance support to help meet conditions of the CMS EP Rule. Though </a:t>
            </a:r>
            <a:r>
              <a:rPr lang="en-US" sz="2800" b="1" dirty="0">
                <a:latin typeface="Arial" panose="020B0604020202020204" pitchFamily="34" charset="0"/>
                <a:cs typeface="Arial" panose="020B0604020202020204" pitchFamily="34" charset="0"/>
              </a:rPr>
              <a:t>HPP funding may not </a:t>
            </a:r>
            <a:r>
              <a:rPr lang="en-US" sz="2800" dirty="0">
                <a:latin typeface="Arial" panose="020B0604020202020204" pitchFamily="34" charset="0"/>
                <a:cs typeface="Arial" panose="020B0604020202020204" pitchFamily="34" charset="0"/>
              </a:rPr>
              <a:t>be provided to individual health care entities to meet these requirements, </a:t>
            </a:r>
            <a:r>
              <a:rPr lang="en-US" sz="2800" b="1" dirty="0">
                <a:latin typeface="Arial" panose="020B0604020202020204" pitchFamily="34" charset="0"/>
                <a:cs typeface="Arial" panose="020B0604020202020204" pitchFamily="34" charset="0"/>
              </a:rPr>
              <a:t>HCCs can provide technical assistance </a:t>
            </a:r>
            <a:r>
              <a:rPr lang="en-US" sz="2800" dirty="0">
                <a:latin typeface="Arial" panose="020B0604020202020204" pitchFamily="34" charset="0"/>
                <a:cs typeface="Arial" panose="020B0604020202020204" pitchFamily="34" charset="0"/>
              </a:rPr>
              <a:t>such as: </a:t>
            </a:r>
          </a:p>
          <a:p>
            <a:pPr lvl="1"/>
            <a:r>
              <a:rPr lang="en-US" sz="2800" dirty="0">
                <a:latin typeface="Arial" panose="020B0604020202020204" pitchFamily="34" charset="0"/>
                <a:cs typeface="Arial" panose="020B0604020202020204" pitchFamily="34" charset="0"/>
              </a:rPr>
              <a:t>Developing emergency plans. HCCs are permitted to use HPP funding to develop the staffing capacity and </a:t>
            </a:r>
            <a:r>
              <a:rPr lang="en-US" sz="2800" b="1" dirty="0">
                <a:latin typeface="Arial" panose="020B0604020202020204" pitchFamily="34" charset="0"/>
                <a:cs typeface="Arial" panose="020B0604020202020204" pitchFamily="34" charset="0"/>
              </a:rPr>
              <a:t>technical expertise </a:t>
            </a:r>
            <a:r>
              <a:rPr lang="en-US" sz="2800" dirty="0">
                <a:latin typeface="Arial" panose="020B0604020202020204" pitchFamily="34" charset="0"/>
                <a:cs typeface="Arial" panose="020B0604020202020204" pitchFamily="34" charset="0"/>
              </a:rPr>
              <a:t>to assist their members with this requirement. An alternative would be to contract or use membership fees from the covered entities to support this capacity and expertise.</a:t>
            </a:r>
          </a:p>
        </p:txBody>
      </p:sp>
    </p:spTree>
    <p:extLst>
      <p:ext uri="{BB962C8B-B14F-4D97-AF65-F5344CB8AC3E}">
        <p14:creationId xmlns:p14="http://schemas.microsoft.com/office/powerpoint/2010/main" val="1058067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2193"/>
          </a:xfrm>
        </p:spPr>
        <p:txBody>
          <a:bodyPr>
            <a:normAutofit/>
          </a:bodyPr>
          <a:lstStyle/>
          <a:p>
            <a:r>
              <a:rPr lang="en-US" sz="3200" b="1" dirty="0">
                <a:latin typeface="Arial" panose="020B0604020202020204" pitchFamily="34" charset="0"/>
                <a:cs typeface="Arial" panose="020B0604020202020204" pitchFamily="34" charset="0"/>
              </a:rPr>
              <a:t>Examples of Technical Assistance</a:t>
            </a:r>
            <a:r>
              <a:rPr lang="en-US" sz="3200" b="1" dirty="0"/>
              <a:t>:</a:t>
            </a:r>
          </a:p>
        </p:txBody>
      </p:sp>
      <p:sp>
        <p:nvSpPr>
          <p:cNvPr id="3" name="Content Placeholder 2"/>
          <p:cNvSpPr>
            <a:spLocks noGrp="1"/>
          </p:cNvSpPr>
          <p:nvPr>
            <p:ph idx="1"/>
          </p:nvPr>
        </p:nvSpPr>
        <p:spPr>
          <a:xfrm>
            <a:off x="677334" y="1355271"/>
            <a:ext cx="9013673" cy="5004708"/>
          </a:xfrm>
        </p:spPr>
        <p:txBody>
          <a:bodyPr>
            <a:normAutofit fontScale="85000" lnSpcReduction="10000"/>
          </a:bodyPr>
          <a:lstStyle/>
          <a:p>
            <a:endParaRPr lang="en-US" dirty="0"/>
          </a:p>
          <a:p>
            <a:r>
              <a:rPr lang="en-US" sz="2600" dirty="0">
                <a:latin typeface="Arial" panose="020B0604020202020204" pitchFamily="34" charset="0"/>
                <a:cs typeface="Arial" panose="020B0604020202020204" pitchFamily="34" charset="0"/>
              </a:rPr>
              <a:t>Developing standard policies and procedures. HCCs are permitted to use HPP funding for the </a:t>
            </a:r>
            <a:r>
              <a:rPr lang="en-US" sz="2600" b="1" dirty="0">
                <a:latin typeface="Arial" panose="020B0604020202020204" pitchFamily="34" charset="0"/>
                <a:cs typeface="Arial" panose="020B0604020202020204" pitchFamily="34" charset="0"/>
              </a:rPr>
              <a:t>staffing capacity </a:t>
            </a:r>
            <a:r>
              <a:rPr lang="en-US" sz="2600" dirty="0">
                <a:latin typeface="Arial" panose="020B0604020202020204" pitchFamily="34" charset="0"/>
                <a:cs typeface="Arial" panose="020B0604020202020204" pitchFamily="34" charset="0"/>
              </a:rPr>
              <a:t>and </a:t>
            </a:r>
            <a:r>
              <a:rPr lang="en-US" sz="2600" b="1" dirty="0">
                <a:latin typeface="Arial" panose="020B0604020202020204" pitchFamily="34" charset="0"/>
                <a:cs typeface="Arial" panose="020B0604020202020204" pitchFamily="34" charset="0"/>
              </a:rPr>
              <a:t>technical expertise </a:t>
            </a:r>
            <a:r>
              <a:rPr lang="en-US" sz="2600" dirty="0">
                <a:latin typeface="Arial" panose="020B0604020202020204" pitchFamily="34" charset="0"/>
                <a:cs typeface="Arial" panose="020B0604020202020204" pitchFamily="34" charset="0"/>
              </a:rPr>
              <a:t>to assist their members with this requirement so long as the HCC can still fulfill the cooperative agreement capabilities. </a:t>
            </a:r>
          </a:p>
          <a:p>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Developing a </a:t>
            </a:r>
            <a:r>
              <a:rPr lang="en-US" sz="2600" b="1" dirty="0">
                <a:latin typeface="Arial" panose="020B0604020202020204" pitchFamily="34" charset="0"/>
                <a:cs typeface="Arial" panose="020B0604020202020204" pitchFamily="34" charset="0"/>
              </a:rPr>
              <a:t>communication plan </a:t>
            </a:r>
            <a:r>
              <a:rPr lang="en-US" sz="2600" dirty="0">
                <a:latin typeface="Arial" panose="020B0604020202020204" pitchFamily="34" charset="0"/>
                <a:cs typeface="Arial" panose="020B0604020202020204" pitchFamily="34" charset="0"/>
              </a:rPr>
              <a:t>that integrates HCC’s communications policies and procedures. HCCs are permitted to use HPP funding for </a:t>
            </a:r>
            <a:r>
              <a:rPr lang="en-US" sz="2600" b="1" dirty="0">
                <a:latin typeface="Arial" panose="020B0604020202020204" pitchFamily="34" charset="0"/>
                <a:cs typeface="Arial" panose="020B0604020202020204" pitchFamily="34" charset="0"/>
              </a:rPr>
              <a:t>costs associated with adding new providers </a:t>
            </a:r>
            <a:r>
              <a:rPr lang="en-US" sz="2600" dirty="0">
                <a:latin typeface="Arial" panose="020B0604020202020204" pitchFamily="34" charset="0"/>
                <a:cs typeface="Arial" panose="020B0604020202020204" pitchFamily="34" charset="0"/>
              </a:rPr>
              <a:t>and suppliers to their HCC who are seeking to join coalitions to coordinate patient care across providers, public health departments, and emergency systems (e.g., hiring additional staff to coordinate with the new members, providing communications equipment and platforms to new members, conducting communications exercises, securing meeting spaces, etc.). </a:t>
            </a:r>
          </a:p>
        </p:txBody>
      </p:sp>
    </p:spTree>
    <p:extLst>
      <p:ext uri="{BB962C8B-B14F-4D97-AF65-F5344CB8AC3E}">
        <p14:creationId xmlns:p14="http://schemas.microsoft.com/office/powerpoint/2010/main" val="3238059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3722"/>
            <a:ext cx="8596668" cy="604158"/>
          </a:xfrm>
        </p:spPr>
        <p:txBody>
          <a:bodyPr>
            <a:normAutofit fontScale="90000"/>
          </a:bodyPr>
          <a:lstStyle/>
          <a:p>
            <a:r>
              <a:rPr lang="en-US" b="1" dirty="0">
                <a:latin typeface="Arial" panose="020B0604020202020204" pitchFamily="34" charset="0"/>
                <a:cs typeface="Arial" panose="020B0604020202020204" pitchFamily="34" charset="0"/>
              </a:rPr>
              <a:t>Technical Assistance (cont.):</a:t>
            </a:r>
          </a:p>
        </p:txBody>
      </p:sp>
      <p:sp>
        <p:nvSpPr>
          <p:cNvPr id="3" name="Content Placeholder 2"/>
          <p:cNvSpPr>
            <a:spLocks noGrp="1"/>
          </p:cNvSpPr>
          <p:nvPr>
            <p:ph idx="1"/>
          </p:nvPr>
        </p:nvSpPr>
        <p:spPr>
          <a:xfrm>
            <a:off x="677334" y="1110344"/>
            <a:ext cx="9250437" cy="5314950"/>
          </a:xfrm>
        </p:spPr>
        <p:txBody>
          <a:bodyPr>
            <a:normAutofit lnSpcReduction="10000"/>
          </a:bodyPr>
          <a:lstStyle/>
          <a:p>
            <a:r>
              <a:rPr lang="en-US" sz="2800" dirty="0">
                <a:latin typeface="Arial" panose="020B0604020202020204" pitchFamily="34" charset="0"/>
                <a:cs typeface="Arial" panose="020B0604020202020204" pitchFamily="34" charset="0"/>
              </a:rPr>
              <a:t>The HCC should carefully consider whether equipment costs directly support the cooperative agreement capabilities and coordination of patient care. </a:t>
            </a:r>
          </a:p>
          <a:p>
            <a:r>
              <a:rPr lang="en-US" sz="2800" dirty="0">
                <a:latin typeface="Arial" panose="020B0604020202020204" pitchFamily="34" charset="0"/>
                <a:cs typeface="Arial" panose="020B0604020202020204" pitchFamily="34" charset="0"/>
              </a:rPr>
              <a:t>Coalitions should weigh the costs and benefits of including new members in communications systems, and the sustainability of these commitments. Information sharing systems used for covered partners that do not provide acute/ emergency care may be different than those used with core partners.</a:t>
            </a:r>
          </a:p>
          <a:p>
            <a:r>
              <a:rPr lang="en-US" sz="2800" dirty="0">
                <a:latin typeface="Arial" panose="020B0604020202020204" pitchFamily="34" charset="0"/>
                <a:cs typeface="Arial" panose="020B0604020202020204" pitchFamily="34" charset="0"/>
              </a:rPr>
              <a:t>Plan for and conduct education, trainings, and exercises at the regional or HCC level, but </a:t>
            </a:r>
            <a:r>
              <a:rPr lang="en-US" sz="2800" b="1" dirty="0">
                <a:latin typeface="Arial" panose="020B0604020202020204" pitchFamily="34" charset="0"/>
                <a:cs typeface="Arial" panose="020B0604020202020204" pitchFamily="34" charset="0"/>
              </a:rPr>
              <a:t>not </a:t>
            </a:r>
            <a:r>
              <a:rPr lang="en-US" sz="2800" dirty="0">
                <a:latin typeface="Arial" panose="020B0604020202020204" pitchFamily="34" charset="0"/>
                <a:cs typeface="Arial" panose="020B0604020202020204" pitchFamily="34" charset="0"/>
              </a:rPr>
              <a:t>facility level. </a:t>
            </a:r>
          </a:p>
          <a:p>
            <a:endParaRPr lang="en-US" dirty="0"/>
          </a:p>
          <a:p>
            <a:endParaRPr lang="en-US" dirty="0"/>
          </a:p>
        </p:txBody>
      </p:sp>
    </p:spTree>
    <p:extLst>
      <p:ext uri="{BB962C8B-B14F-4D97-AF65-F5344CB8AC3E}">
        <p14:creationId xmlns:p14="http://schemas.microsoft.com/office/powerpoint/2010/main" val="2318808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0436"/>
            <a:ext cx="8596668" cy="1012371"/>
          </a:xfrm>
        </p:spPr>
        <p:txBody>
          <a:bodyPr>
            <a:normAutofit/>
          </a:bodyPr>
          <a:lstStyle/>
          <a:p>
            <a:r>
              <a:rPr lang="en-US" b="1" dirty="0">
                <a:latin typeface="Arial" panose="020B0604020202020204" pitchFamily="34" charset="0"/>
                <a:cs typeface="Arial" panose="020B0604020202020204" pitchFamily="34" charset="0"/>
              </a:rPr>
              <a:t>CMS Rule should prompt HCCs to:</a:t>
            </a:r>
          </a:p>
        </p:txBody>
      </p:sp>
      <p:sp>
        <p:nvSpPr>
          <p:cNvPr id="3" name="Content Placeholder 2"/>
          <p:cNvSpPr>
            <a:spLocks noGrp="1"/>
          </p:cNvSpPr>
          <p:nvPr>
            <p:ph idx="1"/>
          </p:nvPr>
        </p:nvSpPr>
        <p:spPr>
          <a:xfrm>
            <a:off x="514048" y="1445079"/>
            <a:ext cx="8442174" cy="4710792"/>
          </a:xfrm>
        </p:spPr>
        <p:txBody>
          <a:bodyPr>
            <a:noAutofit/>
          </a:bodyPr>
          <a:lstStyle/>
          <a:p>
            <a:r>
              <a:rPr lang="en-US" sz="3200" dirty="0">
                <a:latin typeface="Arial" panose="020B0604020202020204" pitchFamily="34" charset="0"/>
                <a:cs typeface="Arial" panose="020B0604020202020204" pitchFamily="34" charset="0"/>
              </a:rPr>
              <a:t>Proactively engage the new provider types and offer assistance. </a:t>
            </a:r>
          </a:p>
          <a:p>
            <a:r>
              <a:rPr lang="en-US" sz="3200" dirty="0">
                <a:latin typeface="Arial" panose="020B0604020202020204" pitchFamily="34" charset="0"/>
                <a:cs typeface="Arial" panose="020B0604020202020204" pitchFamily="34" charset="0"/>
              </a:rPr>
              <a:t>Engage in </a:t>
            </a:r>
            <a:r>
              <a:rPr lang="en-US" sz="3200" b="1" dirty="0">
                <a:latin typeface="Arial" panose="020B0604020202020204" pitchFamily="34" charset="0"/>
                <a:cs typeface="Arial" panose="020B0604020202020204" pitchFamily="34" charset="0"/>
              </a:rPr>
              <a:t>community</a:t>
            </a:r>
            <a:r>
              <a:rPr lang="en-US" sz="3200" dirty="0">
                <a:latin typeface="Arial" panose="020B0604020202020204" pitchFamily="34" charset="0"/>
                <a:cs typeface="Arial" panose="020B0604020202020204" pitchFamily="34" charset="0"/>
              </a:rPr>
              <a:t> activities and provide support to the community response framework. </a:t>
            </a:r>
          </a:p>
          <a:p>
            <a:r>
              <a:rPr lang="en-US" sz="3200" dirty="0">
                <a:latin typeface="Arial" panose="020B0604020202020204" pitchFamily="34" charset="0"/>
                <a:cs typeface="Arial" panose="020B0604020202020204" pitchFamily="34" charset="0"/>
              </a:rPr>
              <a:t>Serve as a key resource for newly covered providers.</a:t>
            </a:r>
          </a:p>
        </p:txBody>
      </p:sp>
    </p:spTree>
    <p:extLst>
      <p:ext uri="{BB962C8B-B14F-4D97-AF65-F5344CB8AC3E}">
        <p14:creationId xmlns:p14="http://schemas.microsoft.com/office/powerpoint/2010/main" val="3074113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6300"/>
          </a:xfrm>
        </p:spPr>
        <p:txBody>
          <a:bodyPr>
            <a:normAutofit/>
          </a:bodyPr>
          <a:lstStyle/>
          <a:p>
            <a:r>
              <a:rPr lang="en-US" sz="3200" b="1" dirty="0">
                <a:latin typeface="Arial" panose="020B0604020202020204" pitchFamily="34" charset="0"/>
                <a:cs typeface="Arial" panose="020B0604020202020204" pitchFamily="34" charset="0"/>
              </a:rPr>
              <a:t>CMS Rule Should prompt HCCs (cont.):</a:t>
            </a:r>
          </a:p>
        </p:txBody>
      </p:sp>
      <p:sp>
        <p:nvSpPr>
          <p:cNvPr id="3" name="Content Placeholder 2"/>
          <p:cNvSpPr>
            <a:spLocks noGrp="1"/>
          </p:cNvSpPr>
          <p:nvPr>
            <p:ph idx="1"/>
          </p:nvPr>
        </p:nvSpPr>
        <p:spPr>
          <a:xfrm>
            <a:off x="767142" y="1417639"/>
            <a:ext cx="9111644" cy="4926011"/>
          </a:xfrm>
        </p:spPr>
        <p:txBody>
          <a:bodyPr>
            <a:noAutofit/>
          </a:bodyPr>
          <a:lstStyle/>
          <a:p>
            <a:r>
              <a:rPr lang="en-US" sz="3200" dirty="0">
                <a:latin typeface="Arial" panose="020B0604020202020204" pitchFamily="34" charset="0"/>
                <a:cs typeface="Arial" panose="020B0604020202020204" pitchFamily="34" charset="0"/>
              </a:rPr>
              <a:t>Explore opportunities for investment in the health care coalition by collaborating and working with the newly covered providers (e.g., new membership fees, developing contract agreements for training or exercises).</a:t>
            </a:r>
          </a:p>
          <a:p>
            <a:r>
              <a:rPr lang="en-US" sz="3200" b="1" dirty="0">
                <a:latin typeface="Arial" panose="020B0604020202020204" pitchFamily="34" charset="0"/>
                <a:cs typeface="Arial" panose="020B0604020202020204" pitchFamily="34" charset="0"/>
              </a:rPr>
              <a:t>Be Deliberate </a:t>
            </a:r>
            <a:r>
              <a:rPr lang="en-US" sz="3200" dirty="0">
                <a:latin typeface="Arial" panose="020B0604020202020204" pitchFamily="34" charset="0"/>
                <a:cs typeface="Arial" panose="020B0604020202020204" pitchFamily="34" charset="0"/>
              </a:rPr>
              <a:t>about defining the boundaries of  support under the cooperative agreement. Due to the breadth of the new provider types, coalitions must consider priorities.  </a:t>
            </a:r>
          </a:p>
          <a:p>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0613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77334" y="609599"/>
            <a:ext cx="8596668" cy="1570265"/>
          </a:xfrm>
        </p:spPr>
        <p:txBody>
          <a:bodyPr>
            <a:noAutofit/>
          </a:bodyPr>
          <a:lstStyle/>
          <a:p>
            <a:pPr algn="ctr"/>
            <a:r>
              <a:rPr lang="en-US" sz="4400" b="1" dirty="0">
                <a:latin typeface="Arial" panose="020B0604020202020204" pitchFamily="34" charset="0"/>
                <a:cs typeface="Arial" panose="020B0604020202020204" pitchFamily="34" charset="0"/>
              </a:rPr>
              <a:t>Questions ?</a:t>
            </a:r>
            <a:r>
              <a:rPr lang="en-US" sz="7200" b="1" dirty="0">
                <a:latin typeface="Arial" panose="020B0604020202020204" pitchFamily="34" charset="0"/>
                <a:cs typeface="Arial" panose="020B0604020202020204" pitchFamily="34" charset="0"/>
              </a:rPr>
              <a:t/>
            </a:r>
            <a:br>
              <a:rPr lang="en-US" sz="7200" b="1"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hlinkClick r:id="rId2"/>
              </a:rPr>
              <a:t>Jeanine.posey@flhealth.gov</a:t>
            </a:r>
            <a:r>
              <a:rPr lang="en-US" sz="1800" b="1" dirty="0">
                <a:latin typeface="Arial" panose="020B0604020202020204" pitchFamily="34" charset="0"/>
                <a:cs typeface="Arial" panose="020B0604020202020204" pitchFamily="34" charset="0"/>
              </a:rPr>
              <a:t/>
            </a:r>
            <a:br>
              <a:rPr lang="en-US" sz="1800" b="1" dirty="0">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34986" y="3012621"/>
            <a:ext cx="5412921" cy="3331029"/>
          </a:xfr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22730" y="5275816"/>
            <a:ext cx="1121229" cy="1274773"/>
          </a:xfrm>
          <a:prstGeom prst="rect">
            <a:avLst/>
          </a:prstGeom>
        </p:spPr>
      </p:pic>
    </p:spTree>
    <p:extLst>
      <p:ext uri="{BB962C8B-B14F-4D97-AF65-F5344CB8AC3E}">
        <p14:creationId xmlns:p14="http://schemas.microsoft.com/office/powerpoint/2010/main" val="2035828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Goal of the Centers for Medicare &amp; Medicaid Services (CMS) </a:t>
            </a:r>
            <a:r>
              <a:rPr lang="en-US" b="1" u="sng" dirty="0">
                <a:latin typeface="Arial" panose="020B0604020202020204" pitchFamily="34" charset="0"/>
                <a:cs typeface="Arial" panose="020B0604020202020204" pitchFamily="34" charset="0"/>
                <a:hlinkClick r:id="rId2"/>
              </a:rPr>
              <a:t>finalized rule</a:t>
            </a:r>
            <a:r>
              <a:rPr lang="en-US" b="1" u="sng"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ea typeface="Times New Roman" panose="02020603050405020304" pitchFamily="18" charset="0"/>
                <a:cs typeface="Arial" panose="020B0604020202020204" pitchFamily="34" charset="0"/>
              </a:rPr>
              <a:t>To establish consistent emergency preparedness requirements for health care providers participating in </a:t>
            </a:r>
            <a:r>
              <a:rPr lang="en-US" sz="3200" u="sng" dirty="0">
                <a:latin typeface="Arial" panose="020B0604020202020204" pitchFamily="34" charset="0"/>
                <a:ea typeface="Times New Roman" panose="02020603050405020304" pitchFamily="18" charset="0"/>
                <a:cs typeface="Arial" panose="020B0604020202020204" pitchFamily="34" charset="0"/>
              </a:rPr>
              <a:t>Medicare and Medicaid</a:t>
            </a:r>
            <a:r>
              <a:rPr lang="en-US" sz="3200" dirty="0">
                <a:latin typeface="Arial" panose="020B0604020202020204" pitchFamily="34" charset="0"/>
                <a:ea typeface="Times New Roman" panose="02020603050405020304" pitchFamily="18" charset="0"/>
                <a:cs typeface="Arial" panose="020B0604020202020204" pitchFamily="34" charset="0"/>
              </a:rPr>
              <a:t>, increase patient safety during emergencies, and establish a more coordinated response to natural and man-made disasters.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8973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Over the past several years, and most recently in Louisiana,</a:t>
            </a:r>
          </a:p>
        </p:txBody>
      </p:sp>
      <p:sp>
        <p:nvSpPr>
          <p:cNvPr id="3" name="Content Placeholder 2"/>
          <p:cNvSpPr>
            <a:spLocks noGrp="1"/>
          </p:cNvSpPr>
          <p:nvPr>
            <p:ph idx="1"/>
          </p:nvPr>
        </p:nvSpPr>
        <p:spPr>
          <a:xfrm>
            <a:off x="677334" y="1930401"/>
            <a:ext cx="8596668" cy="4526960"/>
          </a:xfrm>
        </p:spPr>
        <p:txBody>
          <a:bodyPr>
            <a:normAutofit fontScale="70000" lnSpcReduction="20000"/>
          </a:bodyPr>
          <a:lstStyle/>
          <a:p>
            <a:r>
              <a:rPr lang="en-US" sz="4100" dirty="0">
                <a:latin typeface="Arial" panose="020B0604020202020204" pitchFamily="34" charset="0"/>
                <a:cs typeface="Arial" panose="020B0604020202020204" pitchFamily="34" charset="0"/>
              </a:rPr>
              <a:t>a number of natural and man-made disasters have put the health and safety of Medicare and Medicaid beneficiaries – and the public at large – at risk. </a:t>
            </a:r>
          </a:p>
          <a:p>
            <a:r>
              <a:rPr lang="en-US" sz="4100" dirty="0">
                <a:latin typeface="Arial" panose="020B0604020202020204" pitchFamily="34" charset="0"/>
                <a:cs typeface="Arial" panose="020B0604020202020204" pitchFamily="34" charset="0"/>
              </a:rPr>
              <a:t>new requirements will require certain participating providers and suppliers to plan for disasters and coordinate with</a:t>
            </a:r>
            <a:r>
              <a:rPr lang="en-US" sz="4100" u="sng" dirty="0">
                <a:latin typeface="Arial" panose="020B0604020202020204" pitchFamily="34" charset="0"/>
                <a:cs typeface="Arial" panose="020B0604020202020204" pitchFamily="34" charset="0"/>
              </a:rPr>
              <a:t> federal, state tribal, regional, and local </a:t>
            </a:r>
            <a:r>
              <a:rPr lang="en-US" sz="4100" dirty="0">
                <a:latin typeface="Arial" panose="020B0604020202020204" pitchFamily="34" charset="0"/>
                <a:cs typeface="Arial" panose="020B0604020202020204" pitchFamily="34" charset="0"/>
              </a:rPr>
              <a:t>emergency preparedness systems to ensure that facilities are adequately prepared to meet the needs of their patients during disasters and emergency situations.  </a:t>
            </a:r>
          </a:p>
          <a:p>
            <a:endParaRPr lang="en-US" dirty="0"/>
          </a:p>
        </p:txBody>
      </p:sp>
    </p:spTree>
    <p:extLst>
      <p:ext uri="{BB962C8B-B14F-4D97-AF65-F5344CB8AC3E}">
        <p14:creationId xmlns:p14="http://schemas.microsoft.com/office/powerpoint/2010/main" val="2557127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1085"/>
            <a:ext cx="8596668" cy="1970201"/>
          </a:xfrm>
        </p:spPr>
        <p:txBody>
          <a:bodyPr>
            <a:noAutofit/>
          </a:bodyPr>
          <a:lstStyle/>
          <a:p>
            <a:r>
              <a:rPr lang="en-US" sz="3200" b="1" dirty="0">
                <a:latin typeface="Arial" panose="020B0604020202020204" pitchFamily="34" charset="0"/>
                <a:cs typeface="Arial" panose="020B0604020202020204" pitchFamily="34" charset="0"/>
              </a:rPr>
              <a:t>After reviewing the current Medicare emergency preparedness regulations for both providers and suppliers:</a:t>
            </a:r>
          </a:p>
        </p:txBody>
      </p:sp>
      <p:sp>
        <p:nvSpPr>
          <p:cNvPr id="3" name="Content Placeholder 2"/>
          <p:cNvSpPr>
            <a:spLocks noGrp="1"/>
          </p:cNvSpPr>
          <p:nvPr>
            <p:ph idx="1"/>
          </p:nvPr>
        </p:nvSpPr>
        <p:spPr>
          <a:xfrm>
            <a:off x="603316" y="2281286"/>
            <a:ext cx="7299714" cy="4223208"/>
          </a:xfrm>
        </p:spPr>
        <p:txBody>
          <a:bodyPr>
            <a:normAutofit/>
          </a:bodyPr>
          <a:lstStyle/>
          <a:p>
            <a:r>
              <a:rPr lang="en-US" sz="3200" dirty="0">
                <a:latin typeface="Arial" panose="020B0604020202020204" pitchFamily="34" charset="0"/>
                <a:cs typeface="Arial" panose="020B0604020202020204" pitchFamily="34" charset="0"/>
              </a:rPr>
              <a:t>CMS found regulatory requirements were not comprehensive enough to address the complexities of emergency preparedness. </a:t>
            </a:r>
            <a:endParaRPr lang="en-US" sz="3200" dirty="0"/>
          </a:p>
        </p:txBody>
      </p:sp>
    </p:spTree>
    <p:extLst>
      <p:ext uri="{BB962C8B-B14F-4D97-AF65-F5344CB8AC3E}">
        <p14:creationId xmlns:p14="http://schemas.microsoft.com/office/powerpoint/2010/main" val="876991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624553"/>
          </a:xfrm>
        </p:spPr>
        <p:txBody>
          <a:bodyPr>
            <a:normAutofit/>
          </a:bodyPr>
          <a:lstStyle/>
          <a:p>
            <a:r>
              <a:rPr lang="en-US" sz="3200" b="1" dirty="0">
                <a:latin typeface="Arial" panose="020B0604020202020204" pitchFamily="34" charset="0"/>
                <a:cs typeface="Arial" panose="020B0604020202020204" pitchFamily="34" charset="0"/>
              </a:rPr>
              <a:t>For example, previous requirements did not address the need for:</a:t>
            </a:r>
            <a:endParaRPr lang="en-US" sz="3200" b="1" dirty="0"/>
          </a:p>
        </p:txBody>
      </p:sp>
      <p:sp>
        <p:nvSpPr>
          <p:cNvPr id="3" name="Content Placeholder 2"/>
          <p:cNvSpPr>
            <a:spLocks noGrp="1"/>
          </p:cNvSpPr>
          <p:nvPr>
            <p:ph idx="1"/>
          </p:nvPr>
        </p:nvSpPr>
        <p:spPr>
          <a:xfrm>
            <a:off x="677334" y="2160589"/>
            <a:ext cx="9438216" cy="4240211"/>
          </a:xfrm>
        </p:spPr>
        <p:txBody>
          <a:bodyPr>
            <a:normAutofit fontScale="85000" lnSpcReduction="20000"/>
          </a:bodyPr>
          <a:lstStyle/>
          <a:p>
            <a:pPr marL="0" indent="0">
              <a:buNone/>
            </a:pPr>
            <a:endParaRPr lang="en-US" u="sng" dirty="0">
              <a:latin typeface="Arial" panose="020B0604020202020204" pitchFamily="34" charset="0"/>
              <a:cs typeface="Arial" panose="020B0604020202020204" pitchFamily="34" charset="0"/>
            </a:endParaRPr>
          </a:p>
          <a:p>
            <a:pPr marL="0" indent="0">
              <a:buNone/>
            </a:pPr>
            <a:r>
              <a:rPr lang="en-US" sz="3600" dirty="0">
                <a:latin typeface="Arial" panose="020B0604020202020204" pitchFamily="34" charset="0"/>
                <a:cs typeface="Arial" panose="020B0604020202020204" pitchFamily="34" charset="0"/>
              </a:rPr>
              <a:t>(1) communication to coordinate with other systems of care within cities or states</a:t>
            </a: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3600" dirty="0">
                <a:latin typeface="Arial" panose="020B0604020202020204" pitchFamily="34" charset="0"/>
                <a:cs typeface="Arial" panose="020B0604020202020204" pitchFamily="34" charset="0"/>
              </a:rPr>
              <a:t>(2) contingency planning</a:t>
            </a: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3600" dirty="0">
                <a:latin typeface="Arial" panose="020B0604020202020204" pitchFamily="34" charset="0"/>
                <a:cs typeface="Arial" panose="020B0604020202020204" pitchFamily="34" charset="0"/>
              </a:rPr>
              <a:t>(3) training of personnel</a:t>
            </a:r>
          </a:p>
          <a:p>
            <a:pPr marL="0" indent="0">
              <a:buNone/>
            </a:pPr>
            <a:r>
              <a:rPr lang="en-US" sz="2800" dirty="0">
                <a:latin typeface="Arial" panose="020B0604020202020204" pitchFamily="34" charset="0"/>
                <a:cs typeface="Arial" panose="020B0604020202020204" pitchFamily="34" charset="0"/>
              </a:rPr>
              <a:t> </a:t>
            </a:r>
          </a:p>
          <a:p>
            <a:r>
              <a:rPr lang="en-US" sz="3300" dirty="0">
                <a:latin typeface="Arial" panose="020B0604020202020204" pitchFamily="34" charset="0"/>
                <a:cs typeface="Arial" panose="020B0604020202020204" pitchFamily="34" charset="0"/>
              </a:rPr>
              <a:t>The CMS rule attempts to address these gaps.</a:t>
            </a:r>
          </a:p>
          <a:p>
            <a:endParaRPr lang="en-US" dirty="0"/>
          </a:p>
        </p:txBody>
      </p:sp>
    </p:spTree>
    <p:extLst>
      <p:ext uri="{BB962C8B-B14F-4D97-AF65-F5344CB8AC3E}">
        <p14:creationId xmlns:p14="http://schemas.microsoft.com/office/powerpoint/2010/main" val="1942171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1085"/>
            <a:ext cx="8596668" cy="1619315"/>
          </a:xfrm>
        </p:spPr>
        <p:txBody>
          <a:bodyPr>
            <a:normAutofit fontScale="90000"/>
          </a:bodyPr>
          <a:lstStyle/>
          <a:p>
            <a:r>
              <a:rPr lang="en-US" b="1" dirty="0">
                <a:latin typeface="Arial" panose="020B0604020202020204" pitchFamily="34" charset="0"/>
                <a:cs typeface="Arial" panose="020B0604020202020204" pitchFamily="34" charset="0"/>
              </a:rPr>
              <a:t>After careful consideration of stakeholder comments on the proposed rule, this final rule requires:</a:t>
            </a:r>
          </a:p>
        </p:txBody>
      </p:sp>
      <p:sp>
        <p:nvSpPr>
          <p:cNvPr id="3" name="Content Placeholder 2"/>
          <p:cNvSpPr>
            <a:spLocks noGrp="1"/>
          </p:cNvSpPr>
          <p:nvPr>
            <p:ph idx="1"/>
          </p:nvPr>
        </p:nvSpPr>
        <p:spPr>
          <a:xfrm>
            <a:off x="677334" y="2432957"/>
            <a:ext cx="7380816" cy="3976007"/>
          </a:xfrm>
        </p:spPr>
        <p:txBody>
          <a:bodyPr>
            <a:normAutofit/>
          </a:bodyPr>
          <a:lstStyle/>
          <a:p>
            <a:pPr marL="0" indent="0">
              <a:buNone/>
            </a:pPr>
            <a:r>
              <a:rPr lang="en-US" sz="3200" dirty="0">
                <a:latin typeface="Arial" panose="020B0604020202020204" pitchFamily="34" charset="0"/>
                <a:cs typeface="Arial" panose="020B0604020202020204" pitchFamily="34" charset="0"/>
              </a:rPr>
              <a:t>Medicare and Medicaid participating providers and suppliers to meet the following </a:t>
            </a:r>
            <a:r>
              <a:rPr lang="en-US" sz="3200" u="sng" dirty="0">
                <a:latin typeface="Arial" panose="020B0604020202020204" pitchFamily="34" charset="0"/>
                <a:cs typeface="Arial" panose="020B0604020202020204" pitchFamily="34" charset="0"/>
              </a:rPr>
              <a:t>four </a:t>
            </a:r>
            <a:r>
              <a:rPr lang="en-US" sz="3200" dirty="0">
                <a:latin typeface="Arial" panose="020B0604020202020204" pitchFamily="34" charset="0"/>
                <a:cs typeface="Arial" panose="020B0604020202020204" pitchFamily="34" charset="0"/>
              </a:rPr>
              <a:t>common and well known industry </a:t>
            </a:r>
            <a:r>
              <a:rPr lang="en-US" sz="3200" u="sng" dirty="0">
                <a:latin typeface="Arial" panose="020B0604020202020204" pitchFamily="34" charset="0"/>
                <a:cs typeface="Arial" panose="020B0604020202020204" pitchFamily="34" charset="0"/>
              </a:rPr>
              <a:t>best practice standards</a:t>
            </a:r>
            <a:r>
              <a:rPr lang="en-US" sz="3200" dirty="0">
                <a:latin typeface="Arial" panose="020B060402020202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605745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15976" y="1020535"/>
            <a:ext cx="8381068" cy="5682343"/>
          </a:xfrm>
          <a:prstGeom prst="rect">
            <a:avLst/>
          </a:prstGeom>
        </p:spPr>
      </p:pic>
      <p:sp>
        <p:nvSpPr>
          <p:cNvPr id="5" name="TextBox 4"/>
          <p:cNvSpPr txBox="1"/>
          <p:nvPr/>
        </p:nvSpPr>
        <p:spPr>
          <a:xfrm>
            <a:off x="530679" y="359229"/>
            <a:ext cx="6408964" cy="584775"/>
          </a:xfrm>
          <a:prstGeom prst="rect">
            <a:avLst/>
          </a:prstGeom>
          <a:noFill/>
        </p:spPr>
        <p:txBody>
          <a:bodyPr wrap="square" rtlCol="0">
            <a:spAutoFit/>
          </a:bodyPr>
          <a:lstStyle/>
          <a:p>
            <a:r>
              <a:rPr lang="en-US" sz="3200" b="1" dirty="0">
                <a:solidFill>
                  <a:schemeClr val="accent1">
                    <a:lumMod val="75000"/>
                  </a:schemeClr>
                </a:solidFill>
                <a:latin typeface="Arial" panose="020B0604020202020204" pitchFamily="34" charset="0"/>
                <a:cs typeface="Arial" panose="020B0604020202020204" pitchFamily="34" charset="0"/>
              </a:rPr>
              <a:t>Four Best Practice Standards:</a:t>
            </a:r>
          </a:p>
        </p:txBody>
      </p:sp>
    </p:spTree>
    <p:extLst>
      <p:ext uri="{BB962C8B-B14F-4D97-AF65-F5344CB8AC3E}">
        <p14:creationId xmlns:p14="http://schemas.microsoft.com/office/powerpoint/2010/main" val="3822101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273377"/>
            <a:ext cx="8596668" cy="1657023"/>
          </a:xfrm>
        </p:spPr>
        <p:txBody>
          <a:bodyPr>
            <a:normAutofit fontScale="90000"/>
          </a:bodyPr>
          <a:lstStyle/>
          <a:p>
            <a:r>
              <a:rPr lang="en-US" b="1" dirty="0">
                <a:latin typeface="Arial" panose="020B0604020202020204" pitchFamily="34" charset="0"/>
                <a:cs typeface="Arial" panose="020B0604020202020204" pitchFamily="34" charset="0"/>
              </a:rPr>
              <a:t>The Standards are Adjusted to Reflect Characteristics of Each type of Provider and Supplier:</a:t>
            </a:r>
          </a:p>
        </p:txBody>
      </p:sp>
      <p:sp>
        <p:nvSpPr>
          <p:cNvPr id="5" name="Content Placeholder 4"/>
          <p:cNvSpPr>
            <a:spLocks noGrp="1"/>
          </p:cNvSpPr>
          <p:nvPr>
            <p:ph idx="1"/>
          </p:nvPr>
        </p:nvSpPr>
        <p:spPr>
          <a:xfrm>
            <a:off x="677334" y="2160589"/>
            <a:ext cx="7413473" cy="4259065"/>
          </a:xfrm>
        </p:spPr>
        <p:txBody>
          <a:bodyPr>
            <a:normAutofit fontScale="92500" lnSpcReduction="20000"/>
          </a:bodyPr>
          <a:lstStyle/>
          <a:p>
            <a:r>
              <a:rPr lang="en-US" sz="3200" dirty="0">
                <a:latin typeface="Arial" panose="020B0604020202020204" pitchFamily="34" charset="0"/>
                <a:cs typeface="Arial" panose="020B0604020202020204" pitchFamily="34" charset="0"/>
              </a:rPr>
              <a:t>Outpatient providers and suppliers such as Ambulatory Surgical Centers and End-Stage Renal Disease Facilities </a:t>
            </a:r>
            <a:r>
              <a:rPr lang="en-US" sz="3200" u="sng" dirty="0">
                <a:latin typeface="Arial" panose="020B0604020202020204" pitchFamily="34" charset="0"/>
                <a:cs typeface="Arial" panose="020B0604020202020204" pitchFamily="34" charset="0"/>
              </a:rPr>
              <a:t>will not be required </a:t>
            </a:r>
            <a:r>
              <a:rPr lang="en-US" sz="3200" dirty="0">
                <a:latin typeface="Arial" panose="020B0604020202020204" pitchFamily="34" charset="0"/>
                <a:cs typeface="Arial" panose="020B0604020202020204" pitchFamily="34" charset="0"/>
              </a:rPr>
              <a:t>to have policies and procedures for provision of subsistence needs.</a:t>
            </a:r>
          </a:p>
          <a:p>
            <a:r>
              <a:rPr lang="en-US" sz="3200" dirty="0">
                <a:latin typeface="Arial" panose="020B0604020202020204" pitchFamily="34" charset="0"/>
                <a:cs typeface="Arial" panose="020B0604020202020204" pitchFamily="34" charset="0"/>
              </a:rPr>
              <a:t>Hospitals, Critical Access Hospitals, and Long Term Care facilities </a:t>
            </a:r>
            <a:r>
              <a:rPr lang="en-US" sz="3200" u="sng" dirty="0">
                <a:latin typeface="Arial" panose="020B0604020202020204" pitchFamily="34" charset="0"/>
                <a:cs typeface="Arial" panose="020B0604020202020204" pitchFamily="34" charset="0"/>
              </a:rPr>
              <a:t>will be required </a:t>
            </a:r>
            <a:r>
              <a:rPr lang="en-US" sz="3200" dirty="0">
                <a:latin typeface="Arial" panose="020B0604020202020204" pitchFamily="34" charset="0"/>
                <a:cs typeface="Arial" panose="020B0604020202020204" pitchFamily="34" charset="0"/>
              </a:rPr>
              <a:t>to install and maintain emergency and standby power systems based on their emergency plan.</a:t>
            </a:r>
          </a:p>
          <a:p>
            <a:endParaRPr lang="en-US" sz="32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164774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3" y="282804"/>
            <a:ext cx="8051573" cy="901017"/>
          </a:xfrm>
        </p:spPr>
        <p:txBody>
          <a:bodyPr>
            <a:normAutofit fontScale="90000"/>
          </a:bodyPr>
          <a:lstStyle/>
          <a:p>
            <a:r>
              <a:rPr lang="en-US" sz="3600" b="1" dirty="0">
                <a:latin typeface="Arial" panose="020B0604020202020204" pitchFamily="34" charset="0"/>
                <a:cs typeface="Arial" panose="020B0604020202020204" pitchFamily="34" charset="0"/>
              </a:rPr>
              <a:t>Categories of Providers and Suppliers</a:t>
            </a:r>
            <a:r>
              <a:rPr lang="en-US" dirty="0"/>
              <a:t/>
            </a:r>
            <a:br>
              <a:rPr lang="en-US" dirty="0"/>
            </a:br>
            <a:endParaRPr lang="en-US" dirty="0"/>
          </a:p>
        </p:txBody>
      </p:sp>
      <p:sp>
        <p:nvSpPr>
          <p:cNvPr id="10" name="Content Placeholder 9"/>
          <p:cNvSpPr>
            <a:spLocks noGrp="1"/>
          </p:cNvSpPr>
          <p:nvPr>
            <p:ph type="body" idx="1"/>
          </p:nvPr>
        </p:nvSpPr>
        <p:spPr>
          <a:xfrm>
            <a:off x="449036" y="930729"/>
            <a:ext cx="8771163" cy="5731328"/>
          </a:xfrm>
        </p:spPr>
        <p:txBody>
          <a:bodyPr>
            <a:normAutofit/>
          </a:bodyPr>
          <a:lstStyle/>
          <a:p>
            <a:pPr marL="514350" indent="-514350">
              <a:buAutoNum type="arabicPeriod"/>
            </a:pPr>
            <a:r>
              <a:rPr lang="en-US" sz="2400" dirty="0">
                <a:latin typeface="Arial" panose="020B0604020202020204" pitchFamily="34" charset="0"/>
                <a:cs typeface="Arial" panose="020B0604020202020204" pitchFamily="34" charset="0"/>
              </a:rPr>
              <a:t>Hospitals</a:t>
            </a:r>
          </a:p>
          <a:p>
            <a:pPr marL="514350" indent="-514350">
              <a:buAutoNum type="arabicPeriod"/>
            </a:pPr>
            <a:r>
              <a:rPr lang="en-US" sz="2400" dirty="0">
                <a:latin typeface="Arial" panose="020B0604020202020204" pitchFamily="34" charset="0"/>
                <a:cs typeface="Arial" panose="020B0604020202020204" pitchFamily="34" charset="0"/>
              </a:rPr>
              <a:t>Critical Access Hospitals (CAHs)</a:t>
            </a:r>
          </a:p>
          <a:p>
            <a:pPr marL="514350" indent="-514350">
              <a:buAutoNum type="arabicPeriod"/>
            </a:pPr>
            <a:r>
              <a:rPr lang="en-US" sz="2400" dirty="0">
                <a:latin typeface="Arial" panose="020B0604020202020204" pitchFamily="34" charset="0"/>
                <a:cs typeface="Arial" panose="020B0604020202020204" pitchFamily="34" charset="0"/>
              </a:rPr>
              <a:t>Rural Health Clinics RHCs &amp; FQHCs</a:t>
            </a:r>
          </a:p>
          <a:p>
            <a:pPr marL="514350" indent="-514350">
              <a:buAutoNum type="arabicPeriod"/>
            </a:pPr>
            <a:r>
              <a:rPr lang="en-US" sz="2400" dirty="0">
                <a:latin typeface="Arial" panose="020B0604020202020204" pitchFamily="34" charset="0"/>
                <a:cs typeface="Arial" panose="020B0604020202020204" pitchFamily="34" charset="0"/>
              </a:rPr>
              <a:t>Long-Term Care Facilities (Skilled Nursing Facilities (SNF))</a:t>
            </a:r>
          </a:p>
          <a:p>
            <a:pPr marL="514350" indent="-514350">
              <a:buAutoNum type="arabicPeriod"/>
            </a:pPr>
            <a:r>
              <a:rPr lang="en-US" sz="2400" dirty="0">
                <a:latin typeface="Arial" panose="020B0604020202020204" pitchFamily="34" charset="0"/>
                <a:cs typeface="Arial" panose="020B0604020202020204" pitchFamily="34" charset="0"/>
              </a:rPr>
              <a:t>Home Health Agencies (HHAs)</a:t>
            </a:r>
          </a:p>
          <a:p>
            <a:pPr marL="514350" indent="-514350">
              <a:buAutoNum type="arabicPeriod"/>
            </a:pPr>
            <a:r>
              <a:rPr lang="en-US" sz="2400" dirty="0">
                <a:latin typeface="Arial" panose="020B0604020202020204" pitchFamily="34" charset="0"/>
                <a:cs typeface="Arial" panose="020B0604020202020204" pitchFamily="34" charset="0"/>
              </a:rPr>
              <a:t>Ambulatory Surgical Centers (ASCs)</a:t>
            </a:r>
          </a:p>
          <a:p>
            <a:pPr marL="514350" indent="-514350">
              <a:buAutoNum type="arabicPeriod"/>
            </a:pPr>
            <a:r>
              <a:rPr lang="en-US" sz="2400" dirty="0">
                <a:latin typeface="Arial" panose="020B0604020202020204" pitchFamily="34" charset="0"/>
                <a:cs typeface="Arial" panose="020B0604020202020204" pitchFamily="34" charset="0"/>
              </a:rPr>
              <a:t>Hospice</a:t>
            </a:r>
          </a:p>
          <a:p>
            <a:pPr marL="514350" indent="-514350">
              <a:buAutoNum type="arabicPeriod"/>
            </a:pPr>
            <a:r>
              <a:rPr lang="en-US" sz="2400" dirty="0">
                <a:latin typeface="Arial" panose="020B0604020202020204" pitchFamily="34" charset="0"/>
                <a:cs typeface="Arial" panose="020B0604020202020204" pitchFamily="34" charset="0"/>
              </a:rPr>
              <a:t>Inpatient Psychiatric Residential Treatment Facilities (PRTFs)</a:t>
            </a:r>
          </a:p>
          <a:p>
            <a:pPr marL="514350" indent="-514350">
              <a:buAutoNum type="arabicPeriod"/>
            </a:pPr>
            <a:r>
              <a:rPr lang="en-US" sz="2400" dirty="0">
                <a:latin typeface="Arial" panose="020B0604020202020204" pitchFamily="34" charset="0"/>
                <a:cs typeface="Arial" panose="020B0604020202020204" pitchFamily="34" charset="0"/>
              </a:rPr>
              <a:t>Programs of All-Inclusive Care for the Elderly (PACE)</a:t>
            </a:r>
          </a:p>
        </p:txBody>
      </p:sp>
    </p:spTree>
    <p:extLst>
      <p:ext uri="{BB962C8B-B14F-4D97-AF65-F5344CB8AC3E}">
        <p14:creationId xmlns:p14="http://schemas.microsoft.com/office/powerpoint/2010/main" val="159825305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2022</TotalTime>
  <Words>1068</Words>
  <Application>Microsoft Office PowerPoint</Application>
  <PresentationFormat>Custom</PresentationFormat>
  <Paragraphs>79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Facet</vt:lpstr>
      <vt:lpstr>Understanding the Centers for Medicare &amp; Medicaid Services (CMS) Rule</vt:lpstr>
      <vt:lpstr>Goal of the Centers for Medicare &amp; Medicaid Services (CMS) finalized rule: </vt:lpstr>
      <vt:lpstr>Over the past several years, and most recently in Louisiana,</vt:lpstr>
      <vt:lpstr>After reviewing the current Medicare emergency preparedness regulations for both providers and suppliers:</vt:lpstr>
      <vt:lpstr>For example, previous requirements did not address the need for:</vt:lpstr>
      <vt:lpstr>After careful consideration of stakeholder comments on the proposed rule, this final rule requires:</vt:lpstr>
      <vt:lpstr>PowerPoint Presentation</vt:lpstr>
      <vt:lpstr>The Standards are Adjusted to Reflect Characteristics of Each type of Provider and Supplier:</vt:lpstr>
      <vt:lpstr>Categories of Providers and Suppliers </vt:lpstr>
      <vt:lpstr>Categories of Providers and Suppliers (cont.)</vt:lpstr>
      <vt:lpstr>HPP Grantees and Their Sub-Recipients May:</vt:lpstr>
      <vt:lpstr>HCCs Should Expect Health Care Entities to Ask for Assistance with:</vt:lpstr>
      <vt:lpstr>Assistance (cont.): </vt:lpstr>
      <vt:lpstr>More Assistance (cont.):</vt:lpstr>
      <vt:lpstr>Examples of Technical Assistance:</vt:lpstr>
      <vt:lpstr>Technical Assistance (cont.):</vt:lpstr>
      <vt:lpstr>CMS Rule should prompt HCCs to:</vt:lpstr>
      <vt:lpstr>CMS Rule Should prompt HCCs (cont.):</vt:lpstr>
      <vt:lpstr>Questions ? Jeanine.posey@flhealth.gov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Centers for Medicare &amp; Medicaid Services (CMS) Rule</dc:title>
  <dc:creator>Posey, Jeanine M</dc:creator>
  <cp:lastModifiedBy>Donald Greist</cp:lastModifiedBy>
  <cp:revision>41</cp:revision>
  <dcterms:created xsi:type="dcterms:W3CDTF">2017-01-04T16:22:19Z</dcterms:created>
  <dcterms:modified xsi:type="dcterms:W3CDTF">2017-04-19T19:04:42Z</dcterms:modified>
</cp:coreProperties>
</file>